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9"/>
  </p:notesMasterIdLst>
  <p:handoutMasterIdLst>
    <p:handoutMasterId r:id="rId30"/>
  </p:handoutMasterIdLst>
  <p:sldIdLst>
    <p:sldId id="292" r:id="rId5"/>
    <p:sldId id="295" r:id="rId6"/>
    <p:sldId id="296" r:id="rId7"/>
    <p:sldId id="323" r:id="rId8"/>
    <p:sldId id="294" r:id="rId9"/>
    <p:sldId id="297" r:id="rId10"/>
    <p:sldId id="298" r:id="rId11"/>
    <p:sldId id="300" r:id="rId12"/>
    <p:sldId id="299" r:id="rId13"/>
    <p:sldId id="301" r:id="rId14"/>
    <p:sldId id="302" r:id="rId15"/>
    <p:sldId id="303" r:id="rId16"/>
    <p:sldId id="324" r:id="rId17"/>
    <p:sldId id="325" r:id="rId18"/>
    <p:sldId id="309" r:id="rId19"/>
    <p:sldId id="311" r:id="rId20"/>
    <p:sldId id="312" r:id="rId21"/>
    <p:sldId id="314" r:id="rId22"/>
    <p:sldId id="317" r:id="rId23"/>
    <p:sldId id="318" r:id="rId24"/>
    <p:sldId id="319" r:id="rId25"/>
    <p:sldId id="320" r:id="rId26"/>
    <p:sldId id="321" r:id="rId27"/>
    <p:sldId id="293" r:id="rId2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 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B100-3B47-B8FB-2464FF43F84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100-3B47-B8FB-2464FF43F847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100-3B47-B8FB-2464FF43F8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710-C840-8AAC-467E6FCA402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100-3B47-B8FB-2464FF43F8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67%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100-3B47-B8FB-2464FF43F8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100-3B47-B8FB-2464FF43F84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710-C840-8AAC-467E6FCA402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RYGB</c:v>
                </c:pt>
                <c:pt idx="1">
                  <c:v>Lesti-Zappa</c:v>
                </c:pt>
                <c:pt idx="2">
                  <c:v>Sleeve</c:v>
                </c:pt>
                <c:pt idx="3">
                  <c:v>Altro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98</c:v>
                </c:pt>
                <c:pt idx="2">
                  <c:v>31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0-3B47-B8FB-2464FF43F8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10/05/2024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10/05/2024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5061" y="318053"/>
            <a:ext cx="6052930" cy="359796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BYPASS GASTRICO CON FUNDECTOMIA E STOMACO ESPLORABILE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897220" cy="1279652"/>
          </a:xfrm>
        </p:spPr>
        <p:txBody>
          <a:bodyPr>
            <a:noAutofit/>
          </a:bodyPr>
          <a:lstStyle/>
          <a:p>
            <a:r>
              <a:rPr lang="it-IT" sz="1800" b="1" dirty="0">
                <a:solidFill>
                  <a:srgbClr val="FFC000"/>
                </a:solidFill>
              </a:rPr>
              <a:t>Dott. Luigi Romeo</a:t>
            </a:r>
          </a:p>
          <a:p>
            <a:endParaRPr lang="it-IT" sz="1800" b="1" dirty="0">
              <a:solidFill>
                <a:srgbClr val="FFC000"/>
              </a:solidFill>
            </a:endParaRPr>
          </a:p>
          <a:p>
            <a:r>
              <a:rPr lang="it-IT" sz="1800" b="1" dirty="0">
                <a:solidFill>
                  <a:srgbClr val="FFC000"/>
                </a:solidFill>
              </a:rPr>
              <a:t>U.O. chirurgia generale </a:t>
            </a:r>
            <a:r>
              <a:rPr lang="it-IT" sz="1800" b="1" dirty="0" err="1">
                <a:solidFill>
                  <a:srgbClr val="FFC000"/>
                </a:solidFill>
              </a:rPr>
              <a:t>riccione</a:t>
            </a:r>
            <a:endParaRPr lang="it-IT" sz="1800" b="1" dirty="0">
              <a:solidFill>
                <a:srgbClr val="FFC000"/>
              </a:solidFill>
            </a:endParaRPr>
          </a:p>
          <a:p>
            <a:r>
              <a:rPr lang="it-IT" sz="1800" b="1" dirty="0">
                <a:solidFill>
                  <a:srgbClr val="FFC000"/>
                </a:solidFill>
              </a:rPr>
              <a:t>direttore dott. Andrea lucchi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B8D39B-83E4-184A-94D6-32C4BB804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2" b="43811"/>
          <a:stretch/>
        </p:blipFill>
        <p:spPr>
          <a:xfrm>
            <a:off x="7865519" y="2546710"/>
            <a:ext cx="3194712" cy="271610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382556D-67CD-8646-87C0-CD247CF7C7BC}"/>
              </a:ext>
            </a:extLst>
          </p:cNvPr>
          <p:cNvSpPr/>
          <p:nvPr/>
        </p:nvSpPr>
        <p:spPr>
          <a:xfrm>
            <a:off x="728133" y="1716688"/>
            <a:ext cx="7016088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b="1" dirty="0" err="1"/>
              <a:t>Percutaneous</a:t>
            </a:r>
            <a:r>
              <a:rPr lang="it-IT" b="1" dirty="0"/>
              <a:t> </a:t>
            </a:r>
            <a:r>
              <a:rPr lang="it-IT" b="1" dirty="0" err="1"/>
              <a:t>endoscopic</a:t>
            </a:r>
            <a:r>
              <a:rPr lang="it-IT" b="1" dirty="0"/>
              <a:t> </a:t>
            </a:r>
            <a:r>
              <a:rPr lang="it-IT" b="1" dirty="0" err="1"/>
              <a:t>gastrostomy</a:t>
            </a:r>
            <a:r>
              <a:rPr lang="it-IT" b="1" dirty="0"/>
              <a:t> (PEG), </a:t>
            </a:r>
          </a:p>
          <a:p>
            <a:r>
              <a:rPr lang="it-IT" b="1" dirty="0" err="1"/>
              <a:t>Percutaneous</a:t>
            </a:r>
            <a:r>
              <a:rPr lang="it-IT" b="1" dirty="0"/>
              <a:t> </a:t>
            </a:r>
            <a:r>
              <a:rPr lang="it-IT" b="1" dirty="0" err="1"/>
              <a:t>endoscopic</a:t>
            </a:r>
            <a:r>
              <a:rPr lang="it-IT" b="1" dirty="0"/>
              <a:t> </a:t>
            </a:r>
            <a:r>
              <a:rPr lang="it-IT" b="1" dirty="0" err="1"/>
              <a:t>transgastric</a:t>
            </a:r>
            <a:r>
              <a:rPr lang="it-IT" b="1" dirty="0"/>
              <a:t> </a:t>
            </a:r>
            <a:r>
              <a:rPr lang="it-IT" b="1" dirty="0" err="1"/>
              <a:t>jejunostomy</a:t>
            </a:r>
            <a:r>
              <a:rPr lang="it-IT" b="1" dirty="0"/>
              <a:t> (PEG-J)</a:t>
            </a:r>
          </a:p>
          <a:p>
            <a:r>
              <a:rPr lang="it-IT" b="1" dirty="0"/>
              <a:t>Direct </a:t>
            </a:r>
            <a:r>
              <a:rPr lang="it-IT" b="1" dirty="0" err="1"/>
              <a:t>percutaneous</a:t>
            </a:r>
            <a:r>
              <a:rPr lang="it-IT" b="1" dirty="0"/>
              <a:t> </a:t>
            </a:r>
            <a:r>
              <a:rPr lang="it-IT" b="1" dirty="0" err="1"/>
              <a:t>endoscopic</a:t>
            </a:r>
            <a:r>
              <a:rPr lang="it-IT" b="1" dirty="0"/>
              <a:t> </a:t>
            </a:r>
            <a:r>
              <a:rPr lang="it-IT" b="1" dirty="0" err="1"/>
              <a:t>jejunostomy</a:t>
            </a:r>
            <a:r>
              <a:rPr lang="it-IT" b="1" dirty="0"/>
              <a:t> (DPEJ)</a:t>
            </a:r>
          </a:p>
          <a:p>
            <a:r>
              <a:rPr lang="it-IT" b="1" dirty="0">
                <a:solidFill>
                  <a:srgbClr val="FFFF00"/>
                </a:solidFill>
              </a:rPr>
              <a:t>Double balloon </a:t>
            </a:r>
            <a:r>
              <a:rPr lang="it-IT" b="1" dirty="0" err="1">
                <a:solidFill>
                  <a:srgbClr val="FFFF00"/>
                </a:solidFill>
              </a:rPr>
              <a:t>enteroscopy</a:t>
            </a:r>
            <a:endParaRPr lang="it-IT" b="1" dirty="0">
              <a:solidFill>
                <a:srgbClr val="FFFF00"/>
              </a:solidFill>
            </a:endParaRPr>
          </a:p>
          <a:p>
            <a:r>
              <a:rPr lang="it-IT" b="1" dirty="0" err="1"/>
              <a:t>Intragastric</a:t>
            </a:r>
            <a:r>
              <a:rPr lang="it-IT" b="1" dirty="0"/>
              <a:t> single-</a:t>
            </a:r>
            <a:r>
              <a:rPr lang="it-IT" b="1" dirty="0" err="1"/>
              <a:t>port</a:t>
            </a:r>
            <a:r>
              <a:rPr lang="it-IT" b="1" dirty="0"/>
              <a:t> </a:t>
            </a:r>
            <a:r>
              <a:rPr lang="it-IT" b="1" dirty="0" err="1"/>
              <a:t>surgery</a:t>
            </a:r>
            <a:r>
              <a:rPr lang="it-IT" b="1" dirty="0"/>
              <a:t> (IGS) </a:t>
            </a:r>
            <a:r>
              <a:rPr lang="it-IT" b="1" dirty="0" err="1"/>
              <a:t>accesses</a:t>
            </a:r>
            <a:r>
              <a:rPr lang="it-IT" b="1" dirty="0"/>
              <a:t> the </a:t>
            </a:r>
            <a:r>
              <a:rPr lang="it-IT" b="1" dirty="0" err="1"/>
              <a:t>gastric</a:t>
            </a:r>
            <a:r>
              <a:rPr lang="it-IT" b="1" dirty="0"/>
              <a:t> </a:t>
            </a:r>
            <a:r>
              <a:rPr lang="it-IT" b="1" dirty="0" err="1"/>
              <a:t>remnant</a:t>
            </a:r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8B875F-FCF2-FD4C-B623-D9C31E59AB85}"/>
              </a:ext>
            </a:extLst>
          </p:cNvPr>
          <p:cNvSpPr txBox="1"/>
          <p:nvPr/>
        </p:nvSpPr>
        <p:spPr>
          <a:xfrm>
            <a:off x="2775284" y="417095"/>
            <a:ext cx="6288505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400" dirty="0" err="1">
                <a:solidFill>
                  <a:schemeClr val="tx1"/>
                </a:solidFill>
              </a:rPr>
              <a:t>Gastric</a:t>
            </a:r>
            <a:r>
              <a:rPr lang="it-IT" sz="4400" dirty="0">
                <a:solidFill>
                  <a:schemeClr val="tx1"/>
                </a:solidFill>
              </a:rPr>
              <a:t> </a:t>
            </a:r>
            <a:r>
              <a:rPr lang="it-IT" sz="4400" dirty="0" err="1">
                <a:solidFill>
                  <a:schemeClr val="tx1"/>
                </a:solidFill>
              </a:rPr>
              <a:t>remnant</a:t>
            </a:r>
            <a:r>
              <a:rPr lang="it-IT" sz="4400" dirty="0">
                <a:solidFill>
                  <a:schemeClr val="tx1"/>
                </a:solidFill>
              </a:rPr>
              <a:t> </a:t>
            </a:r>
            <a:r>
              <a:rPr lang="it-IT" sz="4400" dirty="0" err="1">
                <a:solidFill>
                  <a:schemeClr val="tx1"/>
                </a:solidFill>
              </a:rPr>
              <a:t>diagnosis</a:t>
            </a:r>
            <a:endParaRPr lang="it-IT" sz="4400" dirty="0">
              <a:solidFill>
                <a:schemeClr val="tx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8B6146-F4F3-ADC3-9735-6F64D02EB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33" y="3429000"/>
            <a:ext cx="5756643" cy="24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4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CB57388-A632-B746-97F6-654440C89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7" y="2633787"/>
            <a:ext cx="5689886" cy="268605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56153C8-5316-1C46-850A-3E8923A852B9}"/>
              </a:ext>
            </a:extLst>
          </p:cNvPr>
          <p:cNvSpPr/>
          <p:nvPr/>
        </p:nvSpPr>
        <p:spPr>
          <a:xfrm>
            <a:off x="5029149" y="4588287"/>
            <a:ext cx="6767095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BlinkMacSystemFont"/>
              </a:rPr>
              <a:t>laparoscopy-assisted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ERCP (LAERCP)</a:t>
            </a:r>
          </a:p>
          <a:p>
            <a:r>
              <a:rPr lang="it-IT" dirty="0">
                <a:solidFill>
                  <a:schemeClr val="bg1"/>
                </a:solidFill>
                <a:latin typeface="BlinkMacSystemFont"/>
              </a:rPr>
              <a:t>balloon-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assisted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enteroscopy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(BAE)</a:t>
            </a:r>
          </a:p>
          <a:p>
            <a:r>
              <a:rPr lang="it-IT" dirty="0" err="1">
                <a:solidFill>
                  <a:schemeClr val="bg1"/>
                </a:solidFill>
                <a:latin typeface="BlinkMacSystemFont"/>
              </a:rPr>
              <a:t>ultrasound-directed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transgastric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ERCP (EDGE)</a:t>
            </a:r>
          </a:p>
          <a:p>
            <a:r>
              <a:rPr lang="it-IT" dirty="0" err="1">
                <a:solidFill>
                  <a:schemeClr val="bg1"/>
                </a:solidFill>
                <a:latin typeface="BlinkMacSystemFont"/>
              </a:rPr>
              <a:t>laparoscopic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common bile 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duct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exploration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(LCBDE)</a:t>
            </a:r>
          </a:p>
          <a:p>
            <a:r>
              <a:rPr lang="it-IT" dirty="0">
                <a:solidFill>
                  <a:schemeClr val="bg1"/>
                </a:solidFill>
                <a:latin typeface="BlinkMacSystemFont"/>
              </a:rPr>
              <a:t>EUS-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guided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intra-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hepatic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puncture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with 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antegrade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clearance (EGHAC)</a:t>
            </a:r>
          </a:p>
          <a:p>
            <a:r>
              <a:rPr lang="it-IT" dirty="0" err="1">
                <a:solidFill>
                  <a:schemeClr val="bg1"/>
                </a:solidFill>
                <a:latin typeface="BlinkMacSystemFont"/>
              </a:rPr>
              <a:t>percutaneous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trans-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hepatic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biliary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drainage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(PTHBD),</a:t>
            </a:r>
          </a:p>
          <a:p>
            <a:r>
              <a:rPr lang="it-IT" dirty="0" err="1">
                <a:solidFill>
                  <a:schemeClr val="bg1"/>
                </a:solidFill>
                <a:latin typeface="BlinkMacSystemFont"/>
              </a:rPr>
              <a:t>rendezvous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BlinkMacSystemFont"/>
              </a:rPr>
              <a:t>guidewire-associated</a:t>
            </a:r>
            <a:r>
              <a:rPr lang="it-IT" dirty="0">
                <a:solidFill>
                  <a:schemeClr val="bg1"/>
                </a:solidFill>
                <a:latin typeface="BlinkMacSystemFont"/>
              </a:rPr>
              <a:t> (RGA) ERCP.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69C0F81-AAAE-AE4A-A672-93C9D1B4D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49" y="1382859"/>
            <a:ext cx="3825276" cy="22394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C64A72-314A-9C43-9B32-DBC829082573}"/>
              </a:ext>
            </a:extLst>
          </p:cNvPr>
          <p:cNvSpPr txBox="1"/>
          <p:nvPr/>
        </p:nvSpPr>
        <p:spPr>
          <a:xfrm>
            <a:off x="3352800" y="296863"/>
            <a:ext cx="6256421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tx1"/>
                </a:solidFill>
              </a:rPr>
              <a:t>Choledocholithiasis</a:t>
            </a:r>
            <a:r>
              <a:rPr lang="it-IT" sz="2400" dirty="0">
                <a:solidFill>
                  <a:schemeClr val="tx1"/>
                </a:solidFill>
              </a:rPr>
              <a:t> management </a:t>
            </a:r>
            <a:r>
              <a:rPr lang="it-IT" sz="2400" dirty="0" err="1">
                <a:solidFill>
                  <a:schemeClr val="tx1"/>
                </a:solidFill>
              </a:rPr>
              <a:t>after</a:t>
            </a:r>
            <a:r>
              <a:rPr lang="it-IT" sz="2400" dirty="0">
                <a:solidFill>
                  <a:schemeClr val="tx1"/>
                </a:solidFill>
              </a:rPr>
              <a:t> RYGB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6C2061-EE32-F71A-6DAC-FAA92FD133D3}"/>
              </a:ext>
            </a:extLst>
          </p:cNvPr>
          <p:cNvSpPr txBox="1"/>
          <p:nvPr/>
        </p:nvSpPr>
        <p:spPr>
          <a:xfrm>
            <a:off x="634482" y="1254050"/>
            <a:ext cx="59436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Alta incidenza di colelitiasi nei pazienti sottoposti a chirurgia bariatrica (rapido calo di peso e alterazione del ricircolo degli acidi biliari)</a:t>
            </a:r>
          </a:p>
        </p:txBody>
      </p:sp>
    </p:spTree>
    <p:extLst>
      <p:ext uri="{BB962C8B-B14F-4D97-AF65-F5344CB8AC3E}">
        <p14:creationId xmlns:p14="http://schemas.microsoft.com/office/powerpoint/2010/main" val="276786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AD5E20B-B981-0B40-AB4F-F0FDACCB0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97" y="3646828"/>
            <a:ext cx="6476265" cy="29108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2E208C-060E-5B46-9167-13D0FCC58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7" y="4088863"/>
            <a:ext cx="4753475" cy="190139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B33C81-6C14-D545-90A3-12F2D45BCBA9}"/>
              </a:ext>
            </a:extLst>
          </p:cNvPr>
          <p:cNvSpPr txBox="1"/>
          <p:nvPr/>
        </p:nvSpPr>
        <p:spPr>
          <a:xfrm>
            <a:off x="629467" y="521020"/>
            <a:ext cx="1080688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Acute </a:t>
            </a:r>
            <a:r>
              <a:rPr lang="it-IT" sz="3600" dirty="0" err="1">
                <a:solidFill>
                  <a:schemeClr val="tx1"/>
                </a:solidFill>
              </a:rPr>
              <a:t>remnant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it-IT" sz="3600" dirty="0" err="1">
                <a:solidFill>
                  <a:schemeClr val="tx1"/>
                </a:solidFill>
              </a:rPr>
              <a:t>complications</a:t>
            </a:r>
            <a:r>
              <a:rPr lang="it-IT" sz="3600" dirty="0">
                <a:solidFill>
                  <a:schemeClr val="tx1"/>
                </a:solidFill>
              </a:rPr>
              <a:t> </a:t>
            </a:r>
            <a:r>
              <a:rPr lang="it-IT" sz="3600" dirty="0" err="1">
                <a:solidFill>
                  <a:schemeClr val="tx1"/>
                </a:solidFill>
              </a:rPr>
              <a:t>after</a:t>
            </a:r>
            <a:r>
              <a:rPr lang="it-IT" sz="3600" dirty="0">
                <a:solidFill>
                  <a:schemeClr val="tx1"/>
                </a:solidFill>
              </a:rPr>
              <a:t> RYGB: management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8DE6038-3832-4E44-3D6F-74AC04CB4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38" y="1487912"/>
            <a:ext cx="5655778" cy="16658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FBBE050-3CAF-7DF4-4447-773656ABE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268" y="1530143"/>
            <a:ext cx="3915321" cy="1581371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B1B8D05-39C1-9B38-9332-DBABE831CF34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6702268" y="2320829"/>
            <a:ext cx="39153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34E8AC9-8F4F-184D-FF76-54DCDFF04BAD}"/>
              </a:ext>
            </a:extLst>
          </p:cNvPr>
          <p:cNvCxnSpPr>
            <a:cxnSpLocks/>
          </p:cNvCxnSpPr>
          <p:nvPr/>
        </p:nvCxnSpPr>
        <p:spPr>
          <a:xfrm>
            <a:off x="7351363" y="2531143"/>
            <a:ext cx="31549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2228FDF-FD85-BFAA-26F0-403BA2EA1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88" y="1106717"/>
            <a:ext cx="4425637" cy="48930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0496D18-0276-CF02-9931-A021BC356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1365250"/>
            <a:ext cx="6089650" cy="247701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936D954-453A-F9B1-5DBB-69144A119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156" y="3908925"/>
            <a:ext cx="2363537" cy="23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1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799D915-CAD8-ACD5-D425-494F3343A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15950"/>
            <a:ext cx="6705127" cy="36004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0B5359A-4817-9937-94CD-F61061C27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3" y="1051982"/>
            <a:ext cx="4221160" cy="33676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32DF810-259A-2F43-4F99-E56FD15D67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3591" y="4259485"/>
            <a:ext cx="2096012" cy="2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4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126D677-4A0C-3540-B25B-3B5798887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76" y="229509"/>
            <a:ext cx="5231107" cy="211689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F8D0EE1-295E-C29A-AD10-39843DAB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603" y="2602350"/>
            <a:ext cx="3224454" cy="410311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22CF79B-85B9-7147-4602-0A6E75F9A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44" y="1624304"/>
            <a:ext cx="5003800" cy="2209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C14551-7537-0D22-2E9A-6B99CCD4B866}"/>
              </a:ext>
            </a:extLst>
          </p:cNvPr>
          <p:cNvSpPr txBox="1"/>
          <p:nvPr/>
        </p:nvSpPr>
        <p:spPr>
          <a:xfrm>
            <a:off x="7109762" y="4653909"/>
            <a:ext cx="405865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err="1"/>
              <a:t>Fundectomy</a:t>
            </a:r>
            <a:r>
              <a:rPr lang="it-IT" sz="2800" dirty="0"/>
              <a:t> and </a:t>
            </a:r>
            <a:r>
              <a:rPr lang="it-IT" sz="2800" dirty="0" err="1"/>
              <a:t>Ghrelin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7422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9C9A36A-8648-9344-B838-B735AD206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0"/>
            <a:ext cx="7266517" cy="29885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74C285-540C-324B-A553-7CBAB2C05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3289300"/>
            <a:ext cx="5092700" cy="2921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F3B50AA-97FF-EE4F-8395-70B2F5F3F3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8" y="3420532"/>
            <a:ext cx="5842005" cy="194733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2129C0-D48C-7748-960A-759A9E832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73" y="329011"/>
            <a:ext cx="3485454" cy="30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5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016526C-AC72-E847-AF79-5F35C653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7" y="1422002"/>
            <a:ext cx="5352063" cy="306976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629F3E-4756-DA45-A3E3-C0DEA65C5838}"/>
              </a:ext>
            </a:extLst>
          </p:cNvPr>
          <p:cNvSpPr txBox="1"/>
          <p:nvPr/>
        </p:nvSpPr>
        <p:spPr>
          <a:xfrm>
            <a:off x="1791951" y="4491764"/>
            <a:ext cx="174725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Lesti-Zappa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AA08A3-9C4F-B947-843B-111F338DE60C}"/>
              </a:ext>
            </a:extLst>
          </p:cNvPr>
          <p:cNvSpPr txBox="1"/>
          <p:nvPr/>
        </p:nvSpPr>
        <p:spPr>
          <a:xfrm>
            <a:off x="8061029" y="5255983"/>
            <a:ext cx="127401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/>
              <a:t>RYGB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51F973D-D75C-7642-89CE-020C8890C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98" y="5368303"/>
            <a:ext cx="1232624" cy="12326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719C593-2F0A-764B-B602-B9A34F396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9" y="621732"/>
            <a:ext cx="6031803" cy="4610355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468DE02E-095C-B066-7B09-19431E2669AE}"/>
              </a:ext>
            </a:extLst>
          </p:cNvPr>
          <p:cNvSpPr/>
          <p:nvPr/>
        </p:nvSpPr>
        <p:spPr>
          <a:xfrm>
            <a:off x="9834466" y="2509934"/>
            <a:ext cx="410547" cy="205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1146338-BC71-E2F8-9717-003C49EB48AC}"/>
              </a:ext>
            </a:extLst>
          </p:cNvPr>
          <p:cNvSpPr/>
          <p:nvPr/>
        </p:nvSpPr>
        <p:spPr>
          <a:xfrm>
            <a:off x="9837575" y="2904937"/>
            <a:ext cx="410547" cy="205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011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240ABB5-CD95-3E46-9C44-C596BA754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96863"/>
            <a:ext cx="8983579" cy="290578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F2FC7C8-C08A-5B41-944B-4B0D9AD29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11" y="2783774"/>
            <a:ext cx="5471026" cy="35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0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F651602D-813C-5340-A1FF-3FD5FC116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746065"/>
              </p:ext>
            </p:extLst>
          </p:nvPr>
        </p:nvGraphicFramePr>
        <p:xfrm>
          <a:off x="347579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9FA05739-E3A2-4D4D-98B5-9833673CF4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053" y="4265417"/>
            <a:ext cx="2809374" cy="187291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B572B6-4465-4A40-B845-7A758299DB93}"/>
              </a:ext>
            </a:extLst>
          </p:cNvPr>
          <p:cNvSpPr txBox="1"/>
          <p:nvPr/>
        </p:nvSpPr>
        <p:spPr>
          <a:xfrm>
            <a:off x="382338" y="1695775"/>
            <a:ext cx="280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Chirurgia Generale Riccione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0D7F96-F92D-554B-9507-1CE0848466BD}"/>
              </a:ext>
            </a:extLst>
          </p:cNvPr>
          <p:cNvSpPr txBox="1"/>
          <p:nvPr/>
        </p:nvSpPr>
        <p:spPr>
          <a:xfrm>
            <a:off x="5486400" y="296863"/>
            <a:ext cx="583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 luglio 2021 a Maggio 2024:  </a:t>
            </a:r>
            <a:r>
              <a:rPr lang="it-IT" b="1" dirty="0"/>
              <a:t>200 interventi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AC5E95A-5939-6543-AC02-D5D7FE663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25" y="817644"/>
            <a:ext cx="2997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3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F62FA5C-C1AC-A144-89C2-24DDE6E4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6" y="535766"/>
            <a:ext cx="7137400" cy="30861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A43960A-BDCE-F54C-8BCF-59CC019C6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28" y="3707311"/>
            <a:ext cx="9706377" cy="2921957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F856B0-A3D8-817F-F5D4-CC4558A1011C}"/>
              </a:ext>
            </a:extLst>
          </p:cNvPr>
          <p:cNvSpPr/>
          <p:nvPr/>
        </p:nvSpPr>
        <p:spPr>
          <a:xfrm>
            <a:off x="8322906" y="4907902"/>
            <a:ext cx="783772" cy="35456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7C830E-D66B-DF4B-BB84-B06749AC96F7}"/>
              </a:ext>
            </a:extLst>
          </p:cNvPr>
          <p:cNvSpPr txBox="1"/>
          <p:nvPr/>
        </p:nvSpPr>
        <p:spPr>
          <a:xfrm>
            <a:off x="562809" y="430653"/>
            <a:ext cx="1138856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/>
                </a:solidFill>
              </a:rPr>
              <a:t>Chirurgia Riccione: bypass gastrico con </a:t>
            </a:r>
            <a:r>
              <a:rPr lang="it-IT" sz="2800" dirty="0" err="1">
                <a:solidFill>
                  <a:schemeClr val="tx1"/>
                </a:solidFill>
              </a:rPr>
              <a:t>fundectomia</a:t>
            </a:r>
            <a:r>
              <a:rPr lang="it-IT" sz="2800" dirty="0">
                <a:solidFill>
                  <a:schemeClr val="tx1"/>
                </a:solidFill>
              </a:rPr>
              <a:t> e stomaco esplorabile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F1EB78-70C5-E04E-B54F-7D3B73EF9850}"/>
              </a:ext>
            </a:extLst>
          </p:cNvPr>
          <p:cNvSpPr txBox="1"/>
          <p:nvPr/>
        </p:nvSpPr>
        <p:spPr>
          <a:xfrm>
            <a:off x="562809" y="1087178"/>
            <a:ext cx="5645486" cy="52629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- Maggio ‘22 – Maggio ‘24: </a:t>
            </a:r>
            <a:r>
              <a:rPr lang="it-IT" sz="2400" b="1" dirty="0">
                <a:solidFill>
                  <a:srgbClr val="FFFF00"/>
                </a:solidFill>
              </a:rPr>
              <a:t>134 interventi </a:t>
            </a:r>
          </a:p>
          <a:p>
            <a:r>
              <a:rPr lang="it-IT" sz="2400" dirty="0">
                <a:solidFill>
                  <a:schemeClr val="bg1"/>
                </a:solidFill>
              </a:rPr>
              <a:t>- (113 F, 21 M)</a:t>
            </a:r>
          </a:p>
          <a:p>
            <a:r>
              <a:rPr lang="it-IT" sz="2400" dirty="0">
                <a:solidFill>
                  <a:schemeClr val="bg1"/>
                </a:solidFill>
              </a:rPr>
              <a:t>- Età media  47</a:t>
            </a:r>
          </a:p>
          <a:p>
            <a:r>
              <a:rPr lang="it-IT" sz="2400" dirty="0"/>
              <a:t>- 100 primo intervento, 34 redo</a:t>
            </a:r>
          </a:p>
          <a:p>
            <a:r>
              <a:rPr lang="it-IT" sz="2400" dirty="0"/>
              <a:t>- BMI medio </a:t>
            </a:r>
            <a:r>
              <a:rPr lang="it-IT" sz="2400" dirty="0" err="1"/>
              <a:t>pre</a:t>
            </a:r>
            <a:r>
              <a:rPr lang="it-IT" sz="2400" dirty="0"/>
              <a:t> 41.17</a:t>
            </a:r>
          </a:p>
          <a:p>
            <a:r>
              <a:rPr lang="it-IT" sz="2400" dirty="0"/>
              <a:t>- Peso medio </a:t>
            </a:r>
            <a:r>
              <a:rPr lang="it-IT" sz="2400" dirty="0" err="1"/>
              <a:t>pre</a:t>
            </a:r>
            <a:r>
              <a:rPr lang="it-IT" sz="2400" dirty="0"/>
              <a:t> 113 kg</a:t>
            </a:r>
          </a:p>
          <a:p>
            <a:r>
              <a:rPr lang="it-IT" sz="2400" dirty="0"/>
              <a:t>- Degenza media 2.8 gg</a:t>
            </a:r>
          </a:p>
          <a:p>
            <a:r>
              <a:rPr lang="it-IT" sz="2400" dirty="0"/>
              <a:t>- Tempo operatorio medio: 135 minuti</a:t>
            </a:r>
          </a:p>
          <a:p>
            <a:r>
              <a:rPr lang="it-IT" sz="2400" dirty="0"/>
              <a:t>- 1 conversione</a:t>
            </a:r>
          </a:p>
          <a:p>
            <a:r>
              <a:rPr lang="it-IT" sz="2400" dirty="0"/>
              <a:t>- EW </a:t>
            </a:r>
            <a:r>
              <a:rPr lang="it-IT" sz="2400" dirty="0" err="1"/>
              <a:t>preop</a:t>
            </a:r>
            <a:r>
              <a:rPr lang="it-IT" sz="2400" dirty="0"/>
              <a:t> 54 kg</a:t>
            </a:r>
          </a:p>
          <a:p>
            <a:r>
              <a:rPr lang="it-IT" sz="2400" dirty="0"/>
              <a:t>- EWL 1 mese 16.4 (123 pz)</a:t>
            </a:r>
          </a:p>
          <a:p>
            <a:r>
              <a:rPr lang="it-IT" sz="2400" dirty="0"/>
              <a:t>- EWL 3 mesi 32.2 (93 pz)</a:t>
            </a:r>
          </a:p>
          <a:p>
            <a:r>
              <a:rPr lang="it-IT" sz="2400" dirty="0"/>
              <a:t>- EWL 6 mesi 48.1 (68 pz)</a:t>
            </a:r>
          </a:p>
          <a:p>
            <a:r>
              <a:rPr lang="it-IT" sz="2400" dirty="0"/>
              <a:t>- EWL 1 anno 60.1 (31 pz)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11E057-D721-A04F-856E-AD63A1C64331}"/>
              </a:ext>
            </a:extLst>
          </p:cNvPr>
          <p:cNvSpPr/>
          <p:nvPr/>
        </p:nvSpPr>
        <p:spPr>
          <a:xfrm>
            <a:off x="6721641" y="3232806"/>
            <a:ext cx="3753853" cy="1569660"/>
          </a:xfrm>
          <a:prstGeom prst="rect">
            <a:avLst/>
          </a:prstGeom>
          <a:solidFill>
            <a:srgbClr val="E2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dirty="0"/>
              <a:t>EWL 1 mese 17.2 (93 pz)   </a:t>
            </a:r>
          </a:p>
          <a:p>
            <a:r>
              <a:rPr lang="it-IT" sz="2400" dirty="0"/>
              <a:t>EWL 3 mesi 33.5 (72 pz)</a:t>
            </a:r>
          </a:p>
          <a:p>
            <a:r>
              <a:rPr lang="it-IT" sz="2400" dirty="0"/>
              <a:t>EWL 6 mesi 49.3 (56 pz)</a:t>
            </a:r>
          </a:p>
          <a:p>
            <a:r>
              <a:rPr lang="it-IT" sz="2400" dirty="0"/>
              <a:t>EWL 1 anno 59.7 (26 pz)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5A5698-BDA3-7543-A662-ADDF0C15D83F}"/>
              </a:ext>
            </a:extLst>
          </p:cNvPr>
          <p:cNvSpPr txBox="1"/>
          <p:nvPr/>
        </p:nvSpPr>
        <p:spPr>
          <a:xfrm>
            <a:off x="6721641" y="2467762"/>
            <a:ext cx="376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Solo primo intervento </a:t>
            </a:r>
            <a:r>
              <a:rPr lang="it-IT" sz="2400" b="1" dirty="0"/>
              <a:t>100 pz</a:t>
            </a:r>
          </a:p>
        </p:txBody>
      </p:sp>
    </p:spTree>
    <p:extLst>
      <p:ext uri="{BB962C8B-B14F-4D97-AF65-F5344CB8AC3E}">
        <p14:creationId xmlns:p14="http://schemas.microsoft.com/office/powerpoint/2010/main" val="365384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3C3106F-C381-BA47-9925-9830BFDE9490}"/>
              </a:ext>
            </a:extLst>
          </p:cNvPr>
          <p:cNvSpPr/>
          <p:nvPr/>
        </p:nvSpPr>
        <p:spPr>
          <a:xfrm>
            <a:off x="1604211" y="1026695"/>
            <a:ext cx="9079832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dirty="0"/>
              <a:t>Complicanze &lt; 30 gg. 10/134 (</a:t>
            </a:r>
            <a:r>
              <a:rPr lang="it-IT" sz="2400" dirty="0">
                <a:solidFill>
                  <a:schemeClr val="bg1"/>
                </a:solidFill>
              </a:rPr>
              <a:t>7.4%</a:t>
            </a:r>
            <a:r>
              <a:rPr lang="it-IT" sz="2400" dirty="0"/>
              <a:t>) </a:t>
            </a:r>
          </a:p>
          <a:p>
            <a:r>
              <a:rPr lang="it-IT" sz="2400" dirty="0"/>
              <a:t>	-</a:t>
            </a:r>
            <a:r>
              <a:rPr lang="it-IT" sz="2400" dirty="0">
                <a:solidFill>
                  <a:schemeClr val="bg1"/>
                </a:solidFill>
              </a:rPr>
              <a:t>1 deiscenza sutura verticale (IIIa)</a:t>
            </a:r>
          </a:p>
          <a:p>
            <a:r>
              <a:rPr lang="it-IT" sz="2400" dirty="0"/>
              <a:t>	-1 torsione anastomosi piede d’ansa (IIIb)</a:t>
            </a:r>
          </a:p>
          <a:p>
            <a:r>
              <a:rPr lang="it-IT" sz="2400" dirty="0"/>
              <a:t>	-2 insufficienza </a:t>
            </a:r>
            <a:r>
              <a:rPr lang="it-IT" sz="2400" dirty="0" err="1"/>
              <a:t>resp</a:t>
            </a:r>
            <a:r>
              <a:rPr lang="it-IT" sz="2400" dirty="0"/>
              <a:t> acuta al risveglio (I) </a:t>
            </a:r>
          </a:p>
          <a:p>
            <a:r>
              <a:rPr lang="it-IT" sz="2400" dirty="0"/>
              <a:t>	-3 infezione accesso </a:t>
            </a:r>
            <a:r>
              <a:rPr lang="it-IT" sz="2400" dirty="0" err="1"/>
              <a:t>trocar</a:t>
            </a:r>
            <a:r>
              <a:rPr lang="it-IT" sz="2400" dirty="0"/>
              <a:t> (II)</a:t>
            </a:r>
          </a:p>
          <a:p>
            <a:r>
              <a:rPr lang="it-IT" sz="2400" dirty="0"/>
              <a:t>	-1 ernia ombelicale strozzata (IIIb)</a:t>
            </a:r>
          </a:p>
          <a:p>
            <a:pPr lvl="2"/>
            <a:r>
              <a:rPr lang="it-IT" sz="2400" dirty="0"/>
              <a:t>-1 necrosi parziale dell’omento (IIIb)</a:t>
            </a:r>
          </a:p>
          <a:p>
            <a:r>
              <a:rPr lang="it-IT" sz="2400" dirty="0"/>
              <a:t>Complicanze &gt;30 gg 2/98 (2%)</a:t>
            </a:r>
          </a:p>
          <a:p>
            <a:r>
              <a:rPr lang="it-IT" sz="2400" dirty="0"/>
              <a:t>	1 ernia interna Petersen a 1 anno (IIIb)</a:t>
            </a:r>
          </a:p>
          <a:p>
            <a:pPr lvl="2"/>
            <a:r>
              <a:rPr lang="it-IT" sz="2400" dirty="0"/>
              <a:t>1 melena da esofagite grado C (IIIa)</a:t>
            </a:r>
          </a:p>
          <a:p>
            <a:r>
              <a:rPr lang="it-IT" sz="2400" dirty="0"/>
              <a:t>	1 subocclusione (I)</a:t>
            </a:r>
          </a:p>
          <a:p>
            <a:r>
              <a:rPr lang="it-IT" sz="2400" dirty="0" err="1"/>
              <a:t>Readmission</a:t>
            </a:r>
            <a:r>
              <a:rPr lang="it-IT" sz="2400" dirty="0"/>
              <a:t> </a:t>
            </a:r>
          </a:p>
          <a:p>
            <a:r>
              <a:rPr lang="it-IT" sz="2400" dirty="0"/>
              <a:t>	&lt;30 gg 8/134 (5.9%) </a:t>
            </a:r>
            <a:r>
              <a:rPr lang="it-IT" sz="900" dirty="0"/>
              <a:t>(3 dolore addominale, 1 febbre, 1 </a:t>
            </a:r>
            <a:r>
              <a:rPr lang="it-IT" sz="900" dirty="0" err="1"/>
              <a:t>suboccusionel</a:t>
            </a:r>
            <a:r>
              <a:rPr lang="it-IT" sz="900" dirty="0"/>
              <a:t>, 1 deiscenza sutura verticale, 1 disidratazione, 1 necrosi omentale)</a:t>
            </a:r>
          </a:p>
          <a:p>
            <a:r>
              <a:rPr lang="it-IT" sz="2400" dirty="0"/>
              <a:t>	&gt;30 gg 3/134 (2.2%) </a:t>
            </a:r>
            <a:r>
              <a:rPr lang="it-IT" sz="900" dirty="0"/>
              <a:t>(1 nausea, 1 Enia di Petersen, 1 Melena )</a:t>
            </a:r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30F5AA-84CB-8D4C-BDED-218CAE5D9D29}"/>
              </a:ext>
            </a:extLst>
          </p:cNvPr>
          <p:cNvSpPr txBox="1"/>
          <p:nvPr/>
        </p:nvSpPr>
        <p:spPr>
          <a:xfrm>
            <a:off x="562809" y="430653"/>
            <a:ext cx="1138856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/>
                </a:solidFill>
              </a:rPr>
              <a:t>Chirurgia Riccione: bypass gastrico con </a:t>
            </a:r>
            <a:r>
              <a:rPr lang="it-IT" sz="2800" dirty="0" err="1">
                <a:solidFill>
                  <a:schemeClr val="tx1"/>
                </a:solidFill>
              </a:rPr>
              <a:t>fundectomia</a:t>
            </a:r>
            <a:r>
              <a:rPr lang="it-IT" sz="2800" dirty="0">
                <a:solidFill>
                  <a:schemeClr val="tx1"/>
                </a:solidFill>
              </a:rPr>
              <a:t> e stomaco esplorabile</a:t>
            </a:r>
          </a:p>
        </p:txBody>
      </p:sp>
    </p:spTree>
    <p:extLst>
      <p:ext uri="{BB962C8B-B14F-4D97-AF65-F5344CB8AC3E}">
        <p14:creationId xmlns:p14="http://schemas.microsoft.com/office/powerpoint/2010/main" val="169015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A008FD-61A6-3C47-86FD-EB5F70008244}"/>
              </a:ext>
            </a:extLst>
          </p:cNvPr>
          <p:cNvSpPr txBox="1"/>
          <p:nvPr/>
        </p:nvSpPr>
        <p:spPr>
          <a:xfrm>
            <a:off x="609600" y="2146813"/>
            <a:ext cx="10956758" cy="35394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/>
              <a:t>-no SBG</a:t>
            </a:r>
          </a:p>
          <a:p>
            <a:r>
              <a:rPr lang="it-IT" sz="2800" dirty="0"/>
              <a:t>-no CV</a:t>
            </a:r>
          </a:p>
          <a:p>
            <a:r>
              <a:rPr lang="it-IT" sz="2800" dirty="0"/>
              <a:t>-no drenaggi di routine</a:t>
            </a:r>
          </a:p>
          <a:p>
            <a:r>
              <a:rPr lang="it-IT" sz="2800" dirty="0"/>
              <a:t>-mobilizzazione nel pomeriggio</a:t>
            </a:r>
          </a:p>
          <a:p>
            <a:r>
              <a:rPr lang="it-IT" sz="2800" dirty="0"/>
              <a:t>-dieta semiliquida alla sera dell’intervento</a:t>
            </a:r>
          </a:p>
          <a:p>
            <a:r>
              <a:rPr lang="it-IT" sz="2800" dirty="0"/>
              <a:t>-RX TD in 1 POD (solo a scopo documentale…)</a:t>
            </a:r>
          </a:p>
          <a:p>
            <a:r>
              <a:rPr lang="it-IT" sz="2800" dirty="0"/>
              <a:t>-dimissione al pomeriggio di 2 POD</a:t>
            </a:r>
          </a:p>
          <a:p>
            <a:r>
              <a:rPr lang="it-IT" sz="2800" dirty="0"/>
              <a:t>-consulto telefonico tutti i giorni fino al 1 controllo ambulatoriale in 7 POD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083D1F-E106-DB44-BD57-62275CCB172D}"/>
              </a:ext>
            </a:extLst>
          </p:cNvPr>
          <p:cNvSpPr txBox="1"/>
          <p:nvPr/>
        </p:nvSpPr>
        <p:spPr>
          <a:xfrm>
            <a:off x="3368842" y="449179"/>
            <a:ext cx="6079958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chemeClr val="tx1"/>
                </a:solidFill>
              </a:rPr>
              <a:t>ERABS</a:t>
            </a:r>
          </a:p>
        </p:txBody>
      </p:sp>
    </p:spTree>
    <p:extLst>
      <p:ext uri="{BB962C8B-B14F-4D97-AF65-F5344CB8AC3E}">
        <p14:creationId xmlns:p14="http://schemas.microsoft.com/office/powerpoint/2010/main" val="87539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077707-26E0-D14E-AA76-750E5146C290}"/>
              </a:ext>
            </a:extLst>
          </p:cNvPr>
          <p:cNvSpPr txBox="1"/>
          <p:nvPr/>
        </p:nvSpPr>
        <p:spPr>
          <a:xfrm>
            <a:off x="721895" y="394968"/>
            <a:ext cx="11028445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Bypass gastrico con </a:t>
            </a:r>
            <a:r>
              <a:rPr lang="it-IT" sz="3600" dirty="0" err="1">
                <a:solidFill>
                  <a:schemeClr val="tx1"/>
                </a:solidFill>
              </a:rPr>
              <a:t>fundectomia</a:t>
            </a:r>
            <a:r>
              <a:rPr lang="it-IT" sz="3600" dirty="0">
                <a:solidFill>
                  <a:schemeClr val="tx1"/>
                </a:solidFill>
              </a:rPr>
              <a:t> e stomaco </a:t>
            </a:r>
            <a:r>
              <a:rPr lang="it-IT" sz="3600" dirty="0" err="1">
                <a:solidFill>
                  <a:schemeClr val="tx1"/>
                </a:solidFill>
              </a:rPr>
              <a:t>eplorabile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E64203-CFA0-FB42-8439-5298987191A0}"/>
              </a:ext>
            </a:extLst>
          </p:cNvPr>
          <p:cNvSpPr txBox="1"/>
          <p:nvPr/>
        </p:nvSpPr>
        <p:spPr>
          <a:xfrm>
            <a:off x="891268" y="1363421"/>
            <a:ext cx="371101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dirty="0"/>
              <a:t>vantaggi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C9E3CE-A2E0-344E-81FD-D33D22B022A8}"/>
              </a:ext>
            </a:extLst>
          </p:cNvPr>
          <p:cNvSpPr txBox="1"/>
          <p:nvPr/>
        </p:nvSpPr>
        <p:spPr>
          <a:xfrm>
            <a:off x="7728203" y="1387547"/>
            <a:ext cx="364510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chemeClr val="bg1"/>
                </a:solidFill>
              </a:rPr>
              <a:t>svantaggi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AE1509-65F5-D349-93A9-278A67135A61}"/>
              </a:ext>
            </a:extLst>
          </p:cNvPr>
          <p:cNvSpPr txBox="1"/>
          <p:nvPr/>
        </p:nvSpPr>
        <p:spPr>
          <a:xfrm>
            <a:off x="891268" y="2218544"/>
            <a:ext cx="3711016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-stomaco, duodeno e via biliare esplorabili (pz giovani!)</a:t>
            </a:r>
          </a:p>
          <a:p>
            <a:r>
              <a:rPr lang="it-IT" dirty="0"/>
              <a:t>-calo ponderale &gt; RYGB</a:t>
            </a:r>
          </a:p>
          <a:p>
            <a:r>
              <a:rPr lang="it-IT" dirty="0"/>
              <a:t>-risultati in termini di risoluzione</a:t>
            </a:r>
          </a:p>
          <a:p>
            <a:r>
              <a:rPr lang="it-IT" dirty="0"/>
              <a:t>comorbilità e qualità di vita uguali o superiori rispetto a RYGB</a:t>
            </a:r>
          </a:p>
          <a:p>
            <a:r>
              <a:rPr lang="it-IT" dirty="0"/>
              <a:t>-complicanze e mortalità non superiori al RYGB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98B97C-B7AB-6E45-900F-325A661178CD}"/>
              </a:ext>
            </a:extLst>
          </p:cNvPr>
          <p:cNvSpPr txBox="1"/>
          <p:nvPr/>
        </p:nvSpPr>
        <p:spPr>
          <a:xfrm>
            <a:off x="7728203" y="2218544"/>
            <a:ext cx="3645107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-tecnicamente </a:t>
            </a:r>
            <a:r>
              <a:rPr lang="it-IT" dirty="0" err="1"/>
              <a:t>piu</a:t>
            </a:r>
            <a:r>
              <a:rPr lang="it-IT" dirty="0"/>
              <a:t> complesso</a:t>
            </a:r>
          </a:p>
          <a:p>
            <a:r>
              <a:rPr lang="it-IT" dirty="0"/>
              <a:t>-tempo operatorio </a:t>
            </a:r>
            <a:r>
              <a:rPr lang="it-IT" dirty="0" err="1"/>
              <a:t>piu</a:t>
            </a:r>
            <a:r>
              <a:rPr lang="it-IT" dirty="0"/>
              <a:t> lungo</a:t>
            </a:r>
          </a:p>
          <a:p>
            <a:r>
              <a:rPr lang="it-IT" dirty="0"/>
              <a:t>-costi superiori rispetto al RYGB (</a:t>
            </a:r>
            <a:r>
              <a:rPr lang="it-IT" dirty="0" err="1"/>
              <a:t>piu</a:t>
            </a:r>
            <a:r>
              <a:rPr lang="it-IT" dirty="0"/>
              <a:t> ricariche e benderella)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304C067-A1BD-6945-8694-0B6056497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10" y="1535035"/>
            <a:ext cx="2206780" cy="200149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75084CC-C11B-CA46-AD36-33BC0D23F7F1}"/>
              </a:ext>
            </a:extLst>
          </p:cNvPr>
          <p:cNvSpPr txBox="1"/>
          <p:nvPr/>
        </p:nvSpPr>
        <p:spPr>
          <a:xfrm>
            <a:off x="2379034" y="5219365"/>
            <a:ext cx="796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</a:rPr>
              <a:t>Perché non preferirlo al RYGB?</a:t>
            </a:r>
          </a:p>
        </p:txBody>
      </p:sp>
    </p:spTree>
    <p:extLst>
      <p:ext uri="{BB962C8B-B14F-4D97-AF65-F5344CB8AC3E}">
        <p14:creationId xmlns:p14="http://schemas.microsoft.com/office/powerpoint/2010/main" val="2300705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2A0B98A-450A-D54F-8604-90A411CEC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47" y="6095304"/>
            <a:ext cx="3824578" cy="5892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3260925-5EE4-2798-B9B8-FBFA82122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3" t="2650" r="2095" b="12809"/>
          <a:stretch/>
        </p:blipFill>
        <p:spPr>
          <a:xfrm>
            <a:off x="5859625" y="2656453"/>
            <a:ext cx="6332376" cy="3285001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956787F0-9490-0308-61E4-4E10046CB219}"/>
              </a:ext>
            </a:extLst>
          </p:cNvPr>
          <p:cNvSpPr/>
          <p:nvPr/>
        </p:nvSpPr>
        <p:spPr>
          <a:xfrm>
            <a:off x="7016620" y="4142144"/>
            <a:ext cx="317241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F375111-8348-E762-3A10-0BDB98219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3" t="3859" r="536"/>
          <a:stretch/>
        </p:blipFill>
        <p:spPr>
          <a:xfrm>
            <a:off x="0" y="0"/>
            <a:ext cx="5859626" cy="3918857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F7CBBA15-EF11-4E86-2143-3E16A7156BC4}"/>
              </a:ext>
            </a:extLst>
          </p:cNvPr>
          <p:cNvSpPr/>
          <p:nvPr/>
        </p:nvSpPr>
        <p:spPr>
          <a:xfrm>
            <a:off x="1763484" y="1343609"/>
            <a:ext cx="485191" cy="214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1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2A0B98A-450A-D54F-8604-90A411CEC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22" y="5918022"/>
            <a:ext cx="3824578" cy="58923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C53D67F-90A3-B443-A1B4-03A61822D1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/>
          <a:stretch/>
        </p:blipFill>
        <p:spPr>
          <a:xfrm>
            <a:off x="436723" y="350742"/>
            <a:ext cx="5584388" cy="3078258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3323C027-7A06-9F68-42A0-C0570BF1894D}"/>
              </a:ext>
            </a:extLst>
          </p:cNvPr>
          <p:cNvSpPr/>
          <p:nvPr/>
        </p:nvSpPr>
        <p:spPr>
          <a:xfrm>
            <a:off x="1371602" y="1875455"/>
            <a:ext cx="317241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CC1B0B6-F273-D25D-15A8-DA12DDE4C5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3" b="2328"/>
          <a:stretch/>
        </p:blipFill>
        <p:spPr>
          <a:xfrm>
            <a:off x="6046591" y="2467946"/>
            <a:ext cx="6132510" cy="3298372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E67EF82C-C42B-E378-9526-A5FDBFEDFF4E}"/>
              </a:ext>
            </a:extLst>
          </p:cNvPr>
          <p:cNvSpPr/>
          <p:nvPr/>
        </p:nvSpPr>
        <p:spPr>
          <a:xfrm>
            <a:off x="7100594" y="4117132"/>
            <a:ext cx="317241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05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D2337E-A8AF-7B4D-9FDF-8BA21507586D}"/>
              </a:ext>
            </a:extLst>
          </p:cNvPr>
          <p:cNvSpPr txBox="1"/>
          <p:nvPr/>
        </p:nvSpPr>
        <p:spPr>
          <a:xfrm>
            <a:off x="2273968" y="517182"/>
            <a:ext cx="779646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chemeClr val="tx1"/>
                </a:solidFill>
              </a:rPr>
              <a:t>Gastric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remant</a:t>
            </a:r>
            <a:r>
              <a:rPr lang="it-IT" sz="3200" dirty="0">
                <a:solidFill>
                  <a:schemeClr val="tx1"/>
                </a:solidFill>
              </a:rPr>
              <a:t>, </a:t>
            </a:r>
            <a:r>
              <a:rPr lang="it-IT" sz="3200" dirty="0" err="1">
                <a:solidFill>
                  <a:schemeClr val="tx1"/>
                </a:solidFill>
              </a:rPr>
              <a:t>duodenum</a:t>
            </a:r>
            <a:r>
              <a:rPr lang="it-IT" sz="3200" dirty="0">
                <a:solidFill>
                  <a:schemeClr val="tx1"/>
                </a:solidFill>
              </a:rPr>
              <a:t>, CBD </a:t>
            </a:r>
            <a:r>
              <a:rPr lang="it-IT" sz="3200" dirty="0" err="1">
                <a:solidFill>
                  <a:schemeClr val="tx1"/>
                </a:solidFill>
              </a:rPr>
              <a:t>after</a:t>
            </a:r>
            <a:r>
              <a:rPr lang="it-IT" sz="3200" dirty="0">
                <a:solidFill>
                  <a:schemeClr val="tx1"/>
                </a:solidFill>
              </a:rPr>
              <a:t> RYGB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D7F600-37A4-A942-AF5F-1EABC1DCBDFE}"/>
              </a:ext>
            </a:extLst>
          </p:cNvPr>
          <p:cNvSpPr txBox="1"/>
          <p:nvPr/>
        </p:nvSpPr>
        <p:spPr>
          <a:xfrm>
            <a:off x="593558" y="2979376"/>
            <a:ext cx="11373852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dirty="0"/>
              <a:t>- Neoplasie</a:t>
            </a:r>
          </a:p>
          <a:p>
            <a:r>
              <a:rPr lang="it-IT" sz="3600" dirty="0"/>
              <a:t>- </a:t>
            </a:r>
            <a:r>
              <a:rPr lang="it-IT" sz="3600" dirty="0" err="1"/>
              <a:t>Coledocolitiasi</a:t>
            </a:r>
            <a:endParaRPr lang="it-IT" sz="3600" dirty="0"/>
          </a:p>
          <a:p>
            <a:r>
              <a:rPr lang="it-IT" sz="3600" dirty="0"/>
              <a:t>- Complicanze acute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6ADAD08-CC31-5D4C-A2A4-C3FA9EABC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225" y="951163"/>
            <a:ext cx="1219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9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95C2F0A-8081-3C4E-BE37-C1643DC85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06" y="119274"/>
            <a:ext cx="4932727" cy="18472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9E3A38-8306-F945-B802-B8B2657E9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59" y="2236945"/>
            <a:ext cx="4610100" cy="57914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611CE5F-3B56-6942-A5C5-59D4C74F9362}"/>
              </a:ext>
            </a:extLst>
          </p:cNvPr>
          <p:cNvSpPr/>
          <p:nvPr/>
        </p:nvSpPr>
        <p:spPr>
          <a:xfrm>
            <a:off x="6477541" y="1225384"/>
            <a:ext cx="4635650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err="1"/>
              <a:t>Gastric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b="1" dirty="0" err="1">
                <a:solidFill>
                  <a:srgbClr val="FFFF00"/>
                </a:solidFill>
              </a:rPr>
              <a:t>third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err="1">
                <a:solidFill>
                  <a:srgbClr val="FFFF00"/>
                </a:solidFill>
              </a:rPr>
              <a:t>leading</a:t>
            </a:r>
            <a:r>
              <a:rPr lang="it-IT" b="1" dirty="0">
                <a:solidFill>
                  <a:srgbClr val="FFFF00"/>
                </a:solidFill>
              </a:rPr>
              <a:t> cause of </a:t>
            </a:r>
            <a:r>
              <a:rPr lang="it-IT" b="1" dirty="0" err="1">
                <a:solidFill>
                  <a:srgbClr val="FFFF00"/>
                </a:solidFill>
              </a:rPr>
              <a:t>cancer-related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err="1">
                <a:solidFill>
                  <a:srgbClr val="FFFF00"/>
                </a:solidFill>
              </a:rPr>
              <a:t>death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err="1">
                <a:solidFill>
                  <a:srgbClr val="FFFF00"/>
                </a:solidFill>
              </a:rPr>
              <a:t>worldwide</a:t>
            </a:r>
            <a:r>
              <a:rPr lang="it-IT" dirty="0"/>
              <a:t>, with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b="1" dirty="0">
                <a:solidFill>
                  <a:srgbClr val="FFFF00"/>
                </a:solidFill>
              </a:rPr>
              <a:t>33.3% of </a:t>
            </a:r>
            <a:r>
              <a:rPr lang="it-IT" b="1" dirty="0" err="1">
                <a:solidFill>
                  <a:srgbClr val="FFFF00"/>
                </a:solidFill>
              </a:rPr>
              <a:t>patients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err="1">
                <a:solidFill>
                  <a:srgbClr val="FFFF00"/>
                </a:solidFill>
              </a:rPr>
              <a:t>having</a:t>
            </a:r>
            <a:r>
              <a:rPr lang="it-IT" b="1" dirty="0">
                <a:solidFill>
                  <a:srgbClr val="FFFF00"/>
                </a:solidFill>
              </a:rPr>
              <a:t> a 5-year </a:t>
            </a:r>
            <a:r>
              <a:rPr lang="it-IT" b="1" dirty="0" err="1">
                <a:solidFill>
                  <a:srgbClr val="FFFF00"/>
                </a:solidFill>
              </a:rPr>
              <a:t>survival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dirty="0"/>
              <a:t>rate.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reasons</a:t>
            </a:r>
            <a:r>
              <a:rPr lang="it-IT" dirty="0"/>
              <a:t> for the </a:t>
            </a:r>
            <a:r>
              <a:rPr lang="it-IT" dirty="0" err="1"/>
              <a:t>significantly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survival</a:t>
            </a:r>
            <a:r>
              <a:rPr lang="it-IT" dirty="0"/>
              <a:t> </a:t>
            </a:r>
            <a:r>
              <a:rPr lang="it-IT" dirty="0" err="1"/>
              <a:t>rates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b="1" dirty="0">
                <a:solidFill>
                  <a:srgbClr val="FFFF00"/>
                </a:solidFill>
              </a:rPr>
              <a:t>late </a:t>
            </a:r>
            <a:r>
              <a:rPr lang="it-IT" b="1" dirty="0" err="1">
                <a:solidFill>
                  <a:srgbClr val="FFFF00"/>
                </a:solidFill>
              </a:rPr>
              <a:t>diagnosis</a:t>
            </a:r>
            <a:r>
              <a:rPr lang="it-IT" b="1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BA829C5-7B16-B945-85B8-AD983D590838}"/>
              </a:ext>
            </a:extLst>
          </p:cNvPr>
          <p:cNvSpPr/>
          <p:nvPr/>
        </p:nvSpPr>
        <p:spPr>
          <a:xfrm>
            <a:off x="5447530" y="3482536"/>
            <a:ext cx="6096000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i="1" dirty="0">
                <a:solidFill>
                  <a:schemeClr val="bg1"/>
                </a:solidFill>
              </a:rPr>
              <a:t>Roma, 2 ottobre 2022 </a:t>
            </a:r>
            <a:r>
              <a:rPr lang="it-IT" dirty="0">
                <a:solidFill>
                  <a:schemeClr val="bg1"/>
                </a:solidFill>
              </a:rPr>
              <a:t>– I principali tumori del tratto gastro-intestinale colpiscono ogni anno 78mila uomini e donne nel nostro Paese. Nello specifico si registrano </a:t>
            </a:r>
            <a:r>
              <a:rPr lang="it-IT" b="1" dirty="0">
                <a:solidFill>
                  <a:srgbClr val="FFFF00"/>
                </a:solidFill>
              </a:rPr>
              <a:t>43.700 casi di tumore </a:t>
            </a:r>
            <a:r>
              <a:rPr lang="it-IT" dirty="0">
                <a:solidFill>
                  <a:schemeClr val="bg1"/>
                </a:solidFill>
              </a:rPr>
              <a:t>del colon-retto; </a:t>
            </a:r>
            <a:r>
              <a:rPr lang="it-IT" b="1" dirty="0">
                <a:solidFill>
                  <a:srgbClr val="FFFF00"/>
                </a:solidFill>
              </a:rPr>
              <a:t>14.500 allo stomaco</a:t>
            </a:r>
            <a:r>
              <a:rPr lang="it-IT" dirty="0">
                <a:solidFill>
                  <a:schemeClr val="bg1"/>
                </a:solidFill>
              </a:rPr>
              <a:t>; 14.300 al pancreas e 5.400 </a:t>
            </a:r>
            <a:r>
              <a:rPr lang="it-IT" dirty="0" err="1">
                <a:solidFill>
                  <a:schemeClr val="bg1"/>
                </a:solidFill>
              </a:rPr>
              <a:t>colangiocarcinomi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FCE9AE5-D959-264E-A6C9-15E02FE5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03" y="3590617"/>
            <a:ext cx="3302000" cy="122642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8904083-B639-2048-BC1E-A88ABDA34646}"/>
              </a:ext>
            </a:extLst>
          </p:cNvPr>
          <p:cNvSpPr/>
          <p:nvPr/>
        </p:nvSpPr>
        <p:spPr>
          <a:xfrm>
            <a:off x="6809052" y="5399254"/>
            <a:ext cx="40246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/>
              <a:t>La neoplasia gastrica rappresenta la </a:t>
            </a:r>
            <a:r>
              <a:rPr lang="it-IT" b="1" dirty="0">
                <a:solidFill>
                  <a:srgbClr val="FFFF00"/>
                </a:solidFill>
              </a:rPr>
              <a:t>quarta causa di morte in Italia</a:t>
            </a:r>
            <a:r>
              <a:rPr lang="it-IT" dirty="0"/>
              <a:t>, con particolare incidenza </a:t>
            </a:r>
            <a:r>
              <a:rPr lang="it-IT" b="1" dirty="0">
                <a:solidFill>
                  <a:srgbClr val="FFFF00"/>
                </a:solidFill>
              </a:rPr>
              <a:t>nell’ </a:t>
            </a:r>
            <a:r>
              <a:rPr lang="it-IT" b="1" dirty="0" err="1">
                <a:solidFill>
                  <a:srgbClr val="FFFF00"/>
                </a:solidFill>
              </a:rPr>
              <a:t>appennino</a:t>
            </a:r>
            <a:r>
              <a:rPr lang="it-IT" b="1" dirty="0">
                <a:solidFill>
                  <a:srgbClr val="FFFF00"/>
                </a:solidFill>
              </a:rPr>
              <a:t> tosco-romagnolo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8969EE1-3DA1-494A-971D-EBE5049CFF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45" y="4919868"/>
            <a:ext cx="3201299" cy="18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8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3AFBCA7-7BCF-B44D-91BF-9D4284334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" y="140732"/>
            <a:ext cx="6817447" cy="265305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EB04BBD-475C-1D44-A6DE-311B98001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75" y="1865604"/>
            <a:ext cx="6115990" cy="485166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CDDB7E7-D676-6C00-8265-8EA48A2773F4}"/>
              </a:ext>
            </a:extLst>
          </p:cNvPr>
          <p:cNvSpPr/>
          <p:nvPr/>
        </p:nvSpPr>
        <p:spPr>
          <a:xfrm>
            <a:off x="398434" y="3016589"/>
            <a:ext cx="5083527" cy="347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000" dirty="0"/>
              <a:t>- 30 </a:t>
            </a:r>
            <a:r>
              <a:rPr lang="it-IT" sz="2000" dirty="0" err="1"/>
              <a:t>articles</a:t>
            </a:r>
            <a:r>
              <a:rPr lang="it-IT" sz="2000" dirty="0"/>
              <a:t> </a:t>
            </a:r>
          </a:p>
          <a:p>
            <a:r>
              <a:rPr lang="it-IT" sz="2000" dirty="0"/>
              <a:t>- </a:t>
            </a:r>
            <a:r>
              <a:rPr lang="it-IT" sz="2000" b="1" dirty="0">
                <a:solidFill>
                  <a:srgbClr val="FFFF00"/>
                </a:solidFill>
              </a:rPr>
              <a:t>35 </a:t>
            </a:r>
            <a:r>
              <a:rPr lang="it-IT" sz="2000" b="1" dirty="0" err="1">
                <a:solidFill>
                  <a:srgbClr val="FFFF00"/>
                </a:solidFill>
              </a:rPr>
              <a:t>cases</a:t>
            </a:r>
            <a:r>
              <a:rPr lang="it-IT" sz="2000" b="1" dirty="0">
                <a:solidFill>
                  <a:srgbClr val="FFFF00"/>
                </a:solidFill>
              </a:rPr>
              <a:t>, </a:t>
            </a:r>
            <a:r>
              <a:rPr lang="it-IT" sz="2000" b="1" dirty="0" err="1">
                <a:solidFill>
                  <a:srgbClr val="FFFF00"/>
                </a:solidFill>
              </a:rPr>
              <a:t>including</a:t>
            </a:r>
            <a:r>
              <a:rPr lang="it-IT" sz="2000" b="1" dirty="0">
                <a:solidFill>
                  <a:srgbClr val="FFFF00"/>
                </a:solidFill>
              </a:rPr>
              <a:t> 30 </a:t>
            </a:r>
            <a:r>
              <a:rPr lang="it-IT" sz="2000" b="1" dirty="0" err="1">
                <a:solidFill>
                  <a:srgbClr val="FFFF00"/>
                </a:solidFill>
              </a:rPr>
              <a:t>cases</a:t>
            </a:r>
            <a:r>
              <a:rPr lang="it-IT" sz="2000" b="1" dirty="0">
                <a:solidFill>
                  <a:srgbClr val="FFFF00"/>
                </a:solidFill>
              </a:rPr>
              <a:t> after RYGB. </a:t>
            </a:r>
          </a:p>
          <a:p>
            <a:r>
              <a:rPr lang="it-IT" sz="2000" dirty="0"/>
              <a:t>- </a:t>
            </a:r>
            <a:r>
              <a:rPr lang="it-IT" sz="2000" b="1" dirty="0">
                <a:solidFill>
                  <a:srgbClr val="FFFF00"/>
                </a:solidFill>
              </a:rPr>
              <a:t>27 (77%) </a:t>
            </a:r>
            <a:r>
              <a:rPr lang="it-IT" sz="2000" b="1" dirty="0" err="1">
                <a:solidFill>
                  <a:srgbClr val="FFFF00"/>
                </a:solidFill>
              </a:rPr>
              <a:t>cases</a:t>
            </a:r>
            <a:r>
              <a:rPr lang="it-IT" sz="2000" b="1" dirty="0">
                <a:solidFill>
                  <a:srgbClr val="FFFF00"/>
                </a:solidFill>
              </a:rPr>
              <a:t> in the </a:t>
            </a:r>
            <a:r>
              <a:rPr lang="it-IT" sz="2000" b="1" dirty="0" err="1">
                <a:solidFill>
                  <a:srgbClr val="FFFF00"/>
                </a:solidFill>
              </a:rPr>
              <a:t>bypassed</a:t>
            </a:r>
            <a:r>
              <a:rPr lang="it-IT" sz="2000" b="1" dirty="0">
                <a:solidFill>
                  <a:srgbClr val="FFFF00"/>
                </a:solidFill>
              </a:rPr>
              <a:t> or </a:t>
            </a:r>
            <a:r>
              <a:rPr lang="it-IT" sz="2000" b="1" dirty="0" err="1">
                <a:solidFill>
                  <a:srgbClr val="FFFF00"/>
                </a:solidFill>
              </a:rPr>
              <a:t>excluded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stomach</a:t>
            </a:r>
            <a:endParaRPr lang="it-IT" sz="2000" b="1" dirty="0">
              <a:solidFill>
                <a:srgbClr val="FFFF00"/>
              </a:solidFill>
            </a:endParaRPr>
          </a:p>
          <a:p>
            <a:r>
              <a:rPr lang="it-IT" sz="2000" dirty="0"/>
              <a:t>- </a:t>
            </a:r>
            <a:r>
              <a:rPr lang="it-IT" sz="2000" dirty="0" err="1"/>
              <a:t>Most</a:t>
            </a:r>
            <a:r>
              <a:rPr lang="it-IT" sz="2000" dirty="0"/>
              <a:t> of the </a:t>
            </a:r>
            <a:r>
              <a:rPr lang="it-IT" sz="2000" dirty="0" err="1"/>
              <a:t>excluded</a:t>
            </a:r>
            <a:r>
              <a:rPr lang="it-IT" sz="2000" dirty="0"/>
              <a:t> </a:t>
            </a:r>
            <a:r>
              <a:rPr lang="it-IT" sz="2000" dirty="0" err="1"/>
              <a:t>stomach</a:t>
            </a:r>
            <a:r>
              <a:rPr lang="it-IT" sz="2000" dirty="0"/>
              <a:t> </a:t>
            </a:r>
            <a:r>
              <a:rPr lang="it-IT" sz="2000" dirty="0" err="1"/>
              <a:t>tumors</a:t>
            </a:r>
            <a:r>
              <a:rPr lang="it-IT" sz="2000" dirty="0"/>
              <a:t> (55%)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identified</a:t>
            </a:r>
            <a:r>
              <a:rPr lang="it-IT" sz="2000" dirty="0"/>
              <a:t> by </a:t>
            </a:r>
            <a:r>
              <a:rPr lang="it-IT" sz="2000" dirty="0" err="1"/>
              <a:t>exploratory</a:t>
            </a:r>
            <a:r>
              <a:rPr lang="it-IT" sz="2000" dirty="0"/>
              <a:t> </a:t>
            </a:r>
            <a:r>
              <a:rPr lang="it-IT" sz="2000" dirty="0" err="1"/>
              <a:t>laparotomy</a:t>
            </a:r>
            <a:r>
              <a:rPr lang="it-IT" sz="2000" dirty="0"/>
              <a:t> or </a:t>
            </a:r>
            <a:r>
              <a:rPr lang="it-IT" sz="2000" dirty="0" err="1"/>
              <a:t>laparoscopy</a:t>
            </a:r>
            <a:endParaRPr lang="it-IT" sz="2000" dirty="0"/>
          </a:p>
          <a:p>
            <a:r>
              <a:rPr lang="it-IT" sz="2000" dirty="0"/>
              <a:t>- </a:t>
            </a:r>
            <a:r>
              <a:rPr lang="it-IT" sz="2000" dirty="0" err="1"/>
              <a:t>Considerable</a:t>
            </a:r>
            <a:r>
              <a:rPr lang="it-IT" sz="2000" dirty="0"/>
              <a:t> </a:t>
            </a:r>
            <a:r>
              <a:rPr lang="it-IT" sz="2000" dirty="0" err="1"/>
              <a:t>proportion</a:t>
            </a:r>
            <a:r>
              <a:rPr lang="it-IT" sz="2000" dirty="0"/>
              <a:t> of </a:t>
            </a:r>
            <a:r>
              <a:rPr lang="it-IT" sz="2000" dirty="0" err="1"/>
              <a:t>tumors</a:t>
            </a:r>
            <a:r>
              <a:rPr lang="it-IT" sz="2000" dirty="0"/>
              <a:t> with </a:t>
            </a:r>
            <a:r>
              <a:rPr lang="it-IT" sz="2000" b="1" dirty="0" err="1">
                <a:solidFill>
                  <a:srgbClr val="FFFF00"/>
                </a:solidFill>
              </a:rPr>
              <a:t>evidence</a:t>
            </a:r>
            <a:r>
              <a:rPr lang="it-IT" sz="2000" b="1" dirty="0">
                <a:solidFill>
                  <a:srgbClr val="FFFF00"/>
                </a:solidFill>
              </a:rPr>
              <a:t> of </a:t>
            </a:r>
            <a:r>
              <a:rPr lang="it-IT" sz="2000" b="1" dirty="0" err="1">
                <a:solidFill>
                  <a:srgbClr val="FFFF00"/>
                </a:solidFill>
              </a:rPr>
              <a:t>local</a:t>
            </a:r>
            <a:r>
              <a:rPr lang="it-IT" sz="2000" b="1" dirty="0">
                <a:solidFill>
                  <a:srgbClr val="FFFF00"/>
                </a:solidFill>
              </a:rPr>
              <a:t> or </a:t>
            </a:r>
            <a:r>
              <a:rPr lang="it-IT" sz="2000" b="1" dirty="0" err="1">
                <a:solidFill>
                  <a:srgbClr val="FFFF00"/>
                </a:solidFill>
              </a:rPr>
              <a:t>distant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metastasis</a:t>
            </a:r>
            <a:r>
              <a:rPr lang="it-IT" sz="2000" b="1" dirty="0">
                <a:solidFill>
                  <a:srgbClr val="FFFF00"/>
                </a:solidFill>
              </a:rPr>
              <a:t> (47%).</a:t>
            </a:r>
            <a:r>
              <a:rPr lang="it-IT" sz="2000" dirty="0"/>
              <a:t> The </a:t>
            </a:r>
            <a:r>
              <a:rPr lang="it-IT" sz="2000" dirty="0" err="1"/>
              <a:t>mean</a:t>
            </a:r>
            <a:r>
              <a:rPr lang="it-IT" sz="2000" dirty="0"/>
              <a:t> time of </a:t>
            </a:r>
            <a:r>
              <a:rPr lang="it-IT" sz="2000" dirty="0" err="1"/>
              <a:t>tumor</a:t>
            </a:r>
            <a:r>
              <a:rPr lang="it-IT" sz="2000" dirty="0"/>
              <a:t> </a:t>
            </a:r>
            <a:r>
              <a:rPr lang="it-IT" sz="2000" dirty="0" err="1"/>
              <a:t>presentation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10.5 </a:t>
            </a:r>
            <a:r>
              <a:rPr lang="it-IT" sz="2000" dirty="0" err="1"/>
              <a:t>years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2342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432B2B-2F11-6D44-A87B-DD51BB01FBEB}"/>
              </a:ext>
            </a:extLst>
          </p:cNvPr>
          <p:cNvSpPr txBox="1"/>
          <p:nvPr/>
        </p:nvSpPr>
        <p:spPr>
          <a:xfrm>
            <a:off x="2614411" y="526981"/>
            <a:ext cx="748262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err="1"/>
              <a:t>Risk</a:t>
            </a:r>
            <a:r>
              <a:rPr lang="it-IT" sz="4000" dirty="0"/>
              <a:t> </a:t>
            </a:r>
            <a:r>
              <a:rPr lang="it-IT" sz="4000" dirty="0" err="1"/>
              <a:t>factors</a:t>
            </a:r>
            <a:r>
              <a:rPr lang="it-IT" sz="4000" dirty="0"/>
              <a:t> for </a:t>
            </a:r>
            <a:r>
              <a:rPr lang="it-IT" sz="4000" dirty="0" err="1"/>
              <a:t>gastric</a:t>
            </a:r>
            <a:r>
              <a:rPr lang="it-IT" sz="4000" dirty="0"/>
              <a:t> </a:t>
            </a:r>
            <a:r>
              <a:rPr lang="it-IT" sz="4000" dirty="0" err="1"/>
              <a:t>cancer</a:t>
            </a:r>
            <a:endParaRPr lang="it-IT" sz="4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B661D7-C886-9A40-9F4D-C60F4780F671}"/>
              </a:ext>
            </a:extLst>
          </p:cNvPr>
          <p:cNvSpPr txBox="1"/>
          <p:nvPr/>
        </p:nvSpPr>
        <p:spPr>
          <a:xfrm>
            <a:off x="433138" y="1327717"/>
            <a:ext cx="10739688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-H. </a:t>
            </a:r>
            <a:r>
              <a:rPr lang="it-IT" sz="2400" dirty="0" err="1"/>
              <a:t>pilory</a:t>
            </a:r>
            <a:endParaRPr lang="it-IT" sz="2400" dirty="0"/>
          </a:p>
          <a:p>
            <a:r>
              <a:rPr lang="it-IT" sz="2400" dirty="0"/>
              <a:t>-</a:t>
            </a:r>
            <a:r>
              <a:rPr lang="it-IT" sz="2400" dirty="0" err="1"/>
              <a:t>history</a:t>
            </a:r>
            <a:r>
              <a:rPr lang="it-IT" sz="2400" dirty="0"/>
              <a:t> fo </a:t>
            </a:r>
            <a:r>
              <a:rPr lang="it-IT" sz="2400" dirty="0" err="1"/>
              <a:t>gastric</a:t>
            </a:r>
            <a:r>
              <a:rPr lang="it-IT" sz="2400" dirty="0"/>
              <a:t> </a:t>
            </a:r>
            <a:r>
              <a:rPr lang="it-IT" sz="2400" dirty="0" err="1"/>
              <a:t>cancer</a:t>
            </a:r>
            <a:endParaRPr lang="it-IT" sz="2400" dirty="0"/>
          </a:p>
          <a:p>
            <a:r>
              <a:rPr lang="it-IT" sz="2400" dirty="0"/>
              <a:t>-</a:t>
            </a:r>
            <a:r>
              <a:rPr lang="it-IT" sz="2400" dirty="0" err="1"/>
              <a:t>tobacco</a:t>
            </a:r>
            <a:endParaRPr lang="it-IT" sz="2400" dirty="0"/>
          </a:p>
          <a:p>
            <a:r>
              <a:rPr lang="it-IT" sz="2400" dirty="0"/>
              <a:t>-bile </a:t>
            </a:r>
            <a:r>
              <a:rPr lang="it-IT" sz="2400" dirty="0" err="1"/>
              <a:t>reflux</a:t>
            </a:r>
            <a:endParaRPr lang="it-IT" sz="2400" dirty="0"/>
          </a:p>
          <a:p>
            <a:r>
              <a:rPr lang="it-IT" sz="2400" dirty="0"/>
              <a:t>-</a:t>
            </a:r>
            <a:r>
              <a:rPr lang="it-IT" sz="2400" dirty="0" err="1"/>
              <a:t>n</a:t>
            </a:r>
            <a:r>
              <a:rPr lang="it-IT" sz="2400" dirty="0"/>
              <a:t>-nitrosamine</a:t>
            </a:r>
          </a:p>
          <a:p>
            <a:r>
              <a:rPr lang="it-IT" sz="2400" dirty="0"/>
              <a:t>-</a:t>
            </a:r>
            <a:r>
              <a:rPr lang="it-IT" sz="2400" dirty="0" err="1"/>
              <a:t>changes</a:t>
            </a:r>
            <a:r>
              <a:rPr lang="it-IT" sz="2400" dirty="0"/>
              <a:t> in </a:t>
            </a:r>
            <a:r>
              <a:rPr lang="it-IT" sz="2400" dirty="0" err="1"/>
              <a:t>gastric</a:t>
            </a:r>
            <a:r>
              <a:rPr lang="it-IT" sz="2400" dirty="0"/>
              <a:t> and </a:t>
            </a:r>
            <a:r>
              <a:rPr lang="it-IT" sz="2400" dirty="0" err="1"/>
              <a:t>intestinal</a:t>
            </a:r>
            <a:r>
              <a:rPr lang="it-IT" sz="2400" dirty="0"/>
              <a:t> </a:t>
            </a:r>
            <a:r>
              <a:rPr lang="it-IT" sz="2400" dirty="0" err="1"/>
              <a:t>microbiota</a:t>
            </a:r>
            <a:r>
              <a:rPr lang="it-IT" sz="2400" dirty="0"/>
              <a:t> </a:t>
            </a:r>
            <a:r>
              <a:rPr lang="it-IT" sz="2400" dirty="0" err="1"/>
              <a:t>following</a:t>
            </a:r>
            <a:r>
              <a:rPr lang="it-IT" sz="2400" dirty="0"/>
              <a:t> </a:t>
            </a:r>
            <a:r>
              <a:rPr lang="it-IT" sz="2400" dirty="0" err="1"/>
              <a:t>gastric</a:t>
            </a:r>
            <a:r>
              <a:rPr lang="it-IT" sz="2400" dirty="0"/>
              <a:t> bypass </a:t>
            </a:r>
          </a:p>
          <a:p>
            <a:r>
              <a:rPr lang="it-IT" sz="2400" dirty="0" err="1"/>
              <a:t>-obesity</a:t>
            </a:r>
            <a:r>
              <a:rPr lang="it-IT" sz="2400" dirty="0"/>
              <a:t>  (</a:t>
            </a:r>
            <a:r>
              <a:rPr lang="it-IT" sz="2400" dirty="0" err="1"/>
              <a:t>pre-malignant</a:t>
            </a:r>
            <a:r>
              <a:rPr lang="it-IT" sz="2400" dirty="0"/>
              <a:t> </a:t>
            </a:r>
            <a:r>
              <a:rPr lang="it-IT" sz="2400" dirty="0" err="1"/>
              <a:t>molecular</a:t>
            </a:r>
            <a:r>
              <a:rPr lang="it-IT" sz="2400" dirty="0"/>
              <a:t> </a:t>
            </a:r>
            <a:r>
              <a:rPr lang="it-IT" sz="2400" dirty="0" err="1"/>
              <a:t>alteration</a:t>
            </a:r>
            <a:r>
              <a:rPr lang="it-IT" sz="2400" dirty="0"/>
              <a:t> </a:t>
            </a:r>
            <a:r>
              <a:rPr lang="it-IT" sz="2400" dirty="0" err="1"/>
              <a:t>previous</a:t>
            </a:r>
            <a:r>
              <a:rPr lang="it-IT" sz="2400" dirty="0"/>
              <a:t> to </a:t>
            </a:r>
            <a:r>
              <a:rPr lang="it-IT" sz="2400" dirty="0" err="1"/>
              <a:t>weight</a:t>
            </a:r>
            <a:r>
              <a:rPr lang="it-IT" sz="2400" dirty="0"/>
              <a:t> loss)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DA7C79-DA0E-DD48-B4AC-CDD76A687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79" y="4200534"/>
            <a:ext cx="4586363" cy="2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8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3EC35F-0D6C-85DD-71CF-05C4B9BE42A5}"/>
              </a:ext>
            </a:extLst>
          </p:cNvPr>
          <p:cNvSpPr txBox="1"/>
          <p:nvPr/>
        </p:nvSpPr>
        <p:spPr>
          <a:xfrm>
            <a:off x="1794588" y="3052283"/>
            <a:ext cx="8602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17 </a:t>
            </a:r>
            <a:r>
              <a:rPr lang="en-US" dirty="0" err="1"/>
              <a:t>pazienti</a:t>
            </a:r>
            <a:r>
              <a:rPr lang="en-US" dirty="0"/>
              <a:t> da 38 a 71 anni</a:t>
            </a:r>
          </a:p>
          <a:p>
            <a:pPr algn="just"/>
            <a:r>
              <a:rPr lang="en-US" dirty="0"/>
              <a:t>Tumor location: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12 (70.5%) Antro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2 (11.7%) </a:t>
            </a:r>
            <a:r>
              <a:rPr lang="en-US" dirty="0" err="1"/>
              <a:t>Corpo</a:t>
            </a:r>
            <a:r>
              <a:rPr lang="en-US" dirty="0"/>
              <a:t> </a:t>
            </a:r>
            <a:r>
              <a:rPr lang="en-US" dirty="0" err="1"/>
              <a:t>gastrico</a:t>
            </a:r>
            <a:r>
              <a:rPr lang="en-US" dirty="0"/>
              <a:t> 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1 (5.9%) </a:t>
            </a:r>
            <a:r>
              <a:rPr lang="en-US" dirty="0" err="1"/>
              <a:t>Fondo</a:t>
            </a:r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/>
              <a:t>2 (11.7%) </a:t>
            </a:r>
            <a:r>
              <a:rPr lang="en-US" dirty="0" err="1"/>
              <a:t>Linite</a:t>
            </a:r>
            <a:r>
              <a:rPr lang="en-US" dirty="0"/>
              <a:t> </a:t>
            </a:r>
            <a:r>
              <a:rPr lang="en-US" dirty="0" err="1"/>
              <a:t>plastica</a:t>
            </a:r>
            <a:r>
              <a:rPr lang="en-US" dirty="0"/>
              <a:t>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ADC </a:t>
            </a:r>
            <a:r>
              <a:rPr lang="en-US" dirty="0" err="1"/>
              <a:t>istotipo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frequente</a:t>
            </a:r>
            <a:r>
              <a:rPr lang="en-US" dirty="0"/>
              <a:t> (88.2%), </a:t>
            </a:r>
            <a:r>
              <a:rPr lang="en-US" dirty="0" err="1"/>
              <a:t>Linfoma</a:t>
            </a:r>
            <a:r>
              <a:rPr lang="en-US" dirty="0"/>
              <a:t> </a:t>
            </a:r>
            <a:r>
              <a:rPr lang="en-US" dirty="0" err="1"/>
              <a:t>Gastrico</a:t>
            </a:r>
            <a:r>
              <a:rPr lang="en-US" dirty="0"/>
              <a:t> (5.9%), GIST (5.9%). 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Stadio</a:t>
            </a:r>
            <a:r>
              <a:rPr lang="en-US" dirty="0"/>
              <a:t> </a:t>
            </a:r>
            <a:r>
              <a:rPr lang="en-US" dirty="0" err="1"/>
              <a:t>riportato</a:t>
            </a:r>
            <a:r>
              <a:rPr lang="en-US" dirty="0"/>
              <a:t> in 15 </a:t>
            </a:r>
            <a:r>
              <a:rPr lang="en-US" dirty="0" err="1"/>
              <a:t>pazienti</a:t>
            </a:r>
            <a:r>
              <a:rPr lang="en-US" dirty="0"/>
              <a:t>: Tis 13.3%, </a:t>
            </a:r>
            <a:r>
              <a:rPr lang="en-US" dirty="0" err="1"/>
              <a:t>Stadio</a:t>
            </a:r>
            <a:r>
              <a:rPr lang="en-US" dirty="0"/>
              <a:t> IA in 6.6%, </a:t>
            </a:r>
            <a:r>
              <a:rPr lang="en-US" dirty="0" err="1"/>
              <a:t>Stadio</a:t>
            </a:r>
            <a:r>
              <a:rPr lang="en-US" dirty="0"/>
              <a:t> IIB in 6.6%, </a:t>
            </a:r>
            <a:r>
              <a:rPr lang="en-US" dirty="0" err="1"/>
              <a:t>Stadio</a:t>
            </a:r>
            <a:r>
              <a:rPr lang="en-US" dirty="0"/>
              <a:t> IIIB in 33.3%, </a:t>
            </a:r>
            <a:r>
              <a:rPr lang="en-US" dirty="0" err="1"/>
              <a:t>Stadio</a:t>
            </a:r>
            <a:r>
              <a:rPr lang="en-US" dirty="0"/>
              <a:t> IV in 40% of patients. 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At the operation, 7 patients had an unresectable tumor and underwent palliative chemotherapy (41%).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507AAD-D5D5-9951-8098-0C1763E9A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96" y="289679"/>
            <a:ext cx="7983064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637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14492</TotalTime>
  <Words>929</Words>
  <Application>Microsoft Office PowerPoint</Application>
  <PresentationFormat>Widescreen</PresentationFormat>
  <Paragraphs>119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BlinkMacSystemFont</vt:lpstr>
      <vt:lpstr>Calibri</vt:lpstr>
      <vt:lpstr>Wingdings</vt:lpstr>
      <vt:lpstr>RetrospectVTI</vt:lpstr>
      <vt:lpstr>BYPASS GASTRICO CON FUNDECTOMIA E STOMACO ESPLORABILE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Luigi Romeo</cp:lastModifiedBy>
  <cp:revision>37</cp:revision>
  <dcterms:created xsi:type="dcterms:W3CDTF">2022-02-27T17:36:31Z</dcterms:created>
  <dcterms:modified xsi:type="dcterms:W3CDTF">2024-05-10T17:29:02Z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